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6" r:id="rId5"/>
    <p:sldId id="267" r:id="rId6"/>
    <p:sldId id="268" r:id="rId7"/>
    <p:sldId id="270" r:id="rId8"/>
    <p:sldId id="271" r:id="rId9"/>
    <p:sldId id="272" r:id="rId10"/>
    <p:sldId id="273" r:id="rId11"/>
    <p:sldId id="274" r:id="rId12"/>
    <p:sldId id="275" r:id="rId13"/>
    <p:sldId id="276" r:id="rId14"/>
    <p:sldId id="27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45A3BF-7C84-4EE5-9596-13F8F6765AB2}" v="34" dt="2024-05-06T03:35:11.8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p:scale>
          <a:sx n="100" d="100"/>
          <a:sy n="100" d="100"/>
        </p:scale>
        <p:origin x="348" y="28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van Ganeshreddy Yeruva" userId="959639785ebf0a19" providerId="LiveId" clId="{5045A3BF-7C84-4EE5-9596-13F8F6765AB2}"/>
    <pc:docChg chg="undo custSel addSld delSld modSld sldOrd">
      <pc:chgData name="Pavan Ganeshreddy Yeruva" userId="959639785ebf0a19" providerId="LiveId" clId="{5045A3BF-7C84-4EE5-9596-13F8F6765AB2}" dt="2024-05-06T03:39:56.388" v="595" actId="255"/>
      <pc:docMkLst>
        <pc:docMk/>
      </pc:docMkLst>
      <pc:sldChg chg="modSp mod">
        <pc:chgData name="Pavan Ganeshreddy Yeruva" userId="959639785ebf0a19" providerId="LiveId" clId="{5045A3BF-7C84-4EE5-9596-13F8F6765AB2}" dt="2024-05-06T03:39:56.388" v="595" actId="255"/>
        <pc:sldMkLst>
          <pc:docMk/>
          <pc:sldMk cId="745576192" sldId="266"/>
        </pc:sldMkLst>
        <pc:spChg chg="mod">
          <ac:chgData name="Pavan Ganeshreddy Yeruva" userId="959639785ebf0a19" providerId="LiveId" clId="{5045A3BF-7C84-4EE5-9596-13F8F6765AB2}" dt="2024-05-06T03:39:56.388" v="595" actId="255"/>
          <ac:spMkLst>
            <pc:docMk/>
            <pc:sldMk cId="745576192" sldId="266"/>
            <ac:spMk id="3" creationId="{36A0527F-C5FD-4E9B-9F21-5D1FBA31314B}"/>
          </ac:spMkLst>
        </pc:spChg>
      </pc:sldChg>
      <pc:sldChg chg="modSp mod">
        <pc:chgData name="Pavan Ganeshreddy Yeruva" userId="959639785ebf0a19" providerId="LiveId" clId="{5045A3BF-7C84-4EE5-9596-13F8F6765AB2}" dt="2024-05-06T01:38:58.709" v="447" actId="255"/>
        <pc:sldMkLst>
          <pc:docMk/>
          <pc:sldMk cId="892712718" sldId="267"/>
        </pc:sldMkLst>
        <pc:spChg chg="mod">
          <ac:chgData name="Pavan Ganeshreddy Yeruva" userId="959639785ebf0a19" providerId="LiveId" clId="{5045A3BF-7C84-4EE5-9596-13F8F6765AB2}" dt="2024-05-06T01:38:58.709" v="447" actId="255"/>
          <ac:spMkLst>
            <pc:docMk/>
            <pc:sldMk cId="892712718" sldId="267"/>
            <ac:spMk id="3" creationId="{0E8F38A9-7D5A-1FBD-F114-420B93F73827}"/>
          </ac:spMkLst>
        </pc:spChg>
      </pc:sldChg>
      <pc:sldChg chg="del">
        <pc:chgData name="Pavan Ganeshreddy Yeruva" userId="959639785ebf0a19" providerId="LiveId" clId="{5045A3BF-7C84-4EE5-9596-13F8F6765AB2}" dt="2024-05-06T03:17:47.463" v="458" actId="2696"/>
        <pc:sldMkLst>
          <pc:docMk/>
          <pc:sldMk cId="610604289" sldId="269"/>
        </pc:sldMkLst>
      </pc:sldChg>
      <pc:sldChg chg="addSp delSp modSp mod">
        <pc:chgData name="Pavan Ganeshreddy Yeruva" userId="959639785ebf0a19" providerId="LiveId" clId="{5045A3BF-7C84-4EE5-9596-13F8F6765AB2}" dt="2024-05-06T03:37:44.737" v="592" actId="14100"/>
        <pc:sldMkLst>
          <pc:docMk/>
          <pc:sldMk cId="188484480" sldId="270"/>
        </pc:sldMkLst>
        <pc:spChg chg="mod">
          <ac:chgData name="Pavan Ganeshreddy Yeruva" userId="959639785ebf0a19" providerId="LiveId" clId="{5045A3BF-7C84-4EE5-9596-13F8F6765AB2}" dt="2024-05-06T03:26:36.205" v="531" actId="1076"/>
          <ac:spMkLst>
            <pc:docMk/>
            <pc:sldMk cId="188484480" sldId="270"/>
            <ac:spMk id="2" creationId="{6E87FAC5-7A19-51AD-5CC2-2F6D97444313}"/>
          </ac:spMkLst>
        </pc:spChg>
        <pc:spChg chg="del mod">
          <ac:chgData name="Pavan Ganeshreddy Yeruva" userId="959639785ebf0a19" providerId="LiveId" clId="{5045A3BF-7C84-4EE5-9596-13F8F6765AB2}" dt="2024-05-06T03:25:36.916" v="474" actId="478"/>
          <ac:spMkLst>
            <pc:docMk/>
            <pc:sldMk cId="188484480" sldId="270"/>
            <ac:spMk id="3" creationId="{F4EC2B45-ABF3-93A6-86C5-754511D6C360}"/>
          </ac:spMkLst>
        </pc:spChg>
        <pc:spChg chg="add mod">
          <ac:chgData name="Pavan Ganeshreddy Yeruva" userId="959639785ebf0a19" providerId="LiveId" clId="{5045A3BF-7C84-4EE5-9596-13F8F6765AB2}" dt="2024-05-06T03:37:44.737" v="592" actId="14100"/>
          <ac:spMkLst>
            <pc:docMk/>
            <pc:sldMk cId="188484480" sldId="270"/>
            <ac:spMk id="5" creationId="{C6483ECB-9D61-2714-C72C-49F712F67431}"/>
          </ac:spMkLst>
        </pc:spChg>
        <pc:spChg chg="add mod">
          <ac:chgData name="Pavan Ganeshreddy Yeruva" userId="959639785ebf0a19" providerId="LiveId" clId="{5045A3BF-7C84-4EE5-9596-13F8F6765AB2}" dt="2024-05-06T03:37:19.235" v="590" actId="1076"/>
          <ac:spMkLst>
            <pc:docMk/>
            <pc:sldMk cId="188484480" sldId="270"/>
            <ac:spMk id="7" creationId="{97281829-D649-1284-497F-32EAE1BA528D}"/>
          </ac:spMkLst>
        </pc:spChg>
        <pc:picChg chg="add del mod">
          <ac:chgData name="Pavan Ganeshreddy Yeruva" userId="959639785ebf0a19" providerId="LiveId" clId="{5045A3BF-7C84-4EE5-9596-13F8F6765AB2}" dt="2024-05-06T03:33:40.060" v="575" actId="478"/>
          <ac:picMkLst>
            <pc:docMk/>
            <pc:sldMk cId="188484480" sldId="270"/>
            <ac:picMk id="9" creationId="{2BEEF90B-DE26-22C6-0D95-81507120D54F}"/>
          </ac:picMkLst>
        </pc:picChg>
        <pc:picChg chg="add mod modCrop">
          <ac:chgData name="Pavan Ganeshreddy Yeruva" userId="959639785ebf0a19" providerId="LiveId" clId="{5045A3BF-7C84-4EE5-9596-13F8F6765AB2}" dt="2024-05-06T03:37:35.800" v="591" actId="14100"/>
          <ac:picMkLst>
            <pc:docMk/>
            <pc:sldMk cId="188484480" sldId="270"/>
            <ac:picMk id="11" creationId="{94F442D6-F780-119B-57F5-FC6B75CB6E9A}"/>
          </ac:picMkLst>
        </pc:picChg>
        <pc:picChg chg="add del mod">
          <ac:chgData name="Pavan Ganeshreddy Yeruva" userId="959639785ebf0a19" providerId="LiveId" clId="{5045A3BF-7C84-4EE5-9596-13F8F6765AB2}" dt="2024-05-06T03:32:20.574" v="566" actId="478"/>
          <ac:picMkLst>
            <pc:docMk/>
            <pc:sldMk cId="188484480" sldId="270"/>
            <ac:picMk id="3074" creationId="{5AB63E06-1560-B2CE-8E64-6C1361BC040B}"/>
          </ac:picMkLst>
        </pc:picChg>
        <pc:picChg chg="add del">
          <ac:chgData name="Pavan Ganeshreddy Yeruva" userId="959639785ebf0a19" providerId="LiveId" clId="{5045A3BF-7C84-4EE5-9596-13F8F6765AB2}" dt="2024-05-06T03:32:43.781" v="568" actId="478"/>
          <ac:picMkLst>
            <pc:docMk/>
            <pc:sldMk cId="188484480" sldId="270"/>
            <ac:picMk id="3076" creationId="{1B2E3654-6C12-2757-B827-378E3F615588}"/>
          </ac:picMkLst>
        </pc:picChg>
        <pc:picChg chg="add del mod">
          <ac:chgData name="Pavan Ganeshreddy Yeruva" userId="959639785ebf0a19" providerId="LiveId" clId="{5045A3BF-7C84-4EE5-9596-13F8F6765AB2}" dt="2024-05-06T03:33:22.512" v="571" actId="478"/>
          <ac:picMkLst>
            <pc:docMk/>
            <pc:sldMk cId="188484480" sldId="270"/>
            <ac:picMk id="3078" creationId="{C53926B2-09C8-51DF-0DE2-CB3B3063A1E7}"/>
          </ac:picMkLst>
        </pc:picChg>
        <pc:picChg chg="add del">
          <ac:chgData name="Pavan Ganeshreddy Yeruva" userId="959639785ebf0a19" providerId="LiveId" clId="{5045A3BF-7C84-4EE5-9596-13F8F6765AB2}" dt="2024-05-06T03:35:00.672" v="577" actId="478"/>
          <ac:picMkLst>
            <pc:docMk/>
            <pc:sldMk cId="188484480" sldId="270"/>
            <ac:picMk id="3080" creationId="{02DECC93-5E9A-F99D-16F7-2B9B0E736A23}"/>
          </ac:picMkLst>
        </pc:picChg>
      </pc:sldChg>
      <pc:sldChg chg="addSp delSp modSp mod">
        <pc:chgData name="Pavan Ganeshreddy Yeruva" userId="959639785ebf0a19" providerId="LiveId" clId="{5045A3BF-7C84-4EE5-9596-13F8F6765AB2}" dt="2024-05-06T00:53:11.877" v="205" actId="1035"/>
        <pc:sldMkLst>
          <pc:docMk/>
          <pc:sldMk cId="2475395191" sldId="273"/>
        </pc:sldMkLst>
        <pc:spChg chg="mod">
          <ac:chgData name="Pavan Ganeshreddy Yeruva" userId="959639785ebf0a19" providerId="LiveId" clId="{5045A3BF-7C84-4EE5-9596-13F8F6765AB2}" dt="2024-05-06T00:53:11.877" v="205" actId="1035"/>
          <ac:spMkLst>
            <pc:docMk/>
            <pc:sldMk cId="2475395191" sldId="273"/>
            <ac:spMk id="2" creationId="{794C4379-C136-9568-DF29-4E4882C91CD1}"/>
          </ac:spMkLst>
        </pc:spChg>
        <pc:spChg chg="del mod">
          <ac:chgData name="Pavan Ganeshreddy Yeruva" userId="959639785ebf0a19" providerId="LiveId" clId="{5045A3BF-7C84-4EE5-9596-13F8F6765AB2}" dt="2024-05-06T00:41:10.177" v="31" actId="478"/>
          <ac:spMkLst>
            <pc:docMk/>
            <pc:sldMk cId="2475395191" sldId="273"/>
            <ac:spMk id="3" creationId="{A3870F19-4359-50DC-C76C-E2A5997EDA42}"/>
          </ac:spMkLst>
        </pc:spChg>
        <pc:spChg chg="add mod">
          <ac:chgData name="Pavan Ganeshreddy Yeruva" userId="959639785ebf0a19" providerId="LiveId" clId="{5045A3BF-7C84-4EE5-9596-13F8F6765AB2}" dt="2024-05-06T00:44:12.931" v="157" actId="123"/>
          <ac:spMkLst>
            <pc:docMk/>
            <pc:sldMk cId="2475395191" sldId="273"/>
            <ac:spMk id="5" creationId="{BFAEA20C-23B7-5145-54DF-25FC7F384220}"/>
          </ac:spMkLst>
        </pc:spChg>
      </pc:sldChg>
      <pc:sldChg chg="addSp delSp modSp new mod">
        <pc:chgData name="Pavan Ganeshreddy Yeruva" userId="959639785ebf0a19" providerId="LiveId" clId="{5045A3BF-7C84-4EE5-9596-13F8F6765AB2}" dt="2024-05-06T00:52:51.342" v="166" actId="14100"/>
        <pc:sldMkLst>
          <pc:docMk/>
          <pc:sldMk cId="1036352358" sldId="274"/>
        </pc:sldMkLst>
        <pc:spChg chg="del mod">
          <ac:chgData name="Pavan Ganeshreddy Yeruva" userId="959639785ebf0a19" providerId="LiveId" clId="{5045A3BF-7C84-4EE5-9596-13F8F6765AB2}" dt="2024-05-06T00:43:28.909" v="151" actId="478"/>
          <ac:spMkLst>
            <pc:docMk/>
            <pc:sldMk cId="1036352358" sldId="274"/>
            <ac:spMk id="2" creationId="{01583424-3F02-9FCE-EF3A-04DE8A124AE5}"/>
          </ac:spMkLst>
        </pc:spChg>
        <pc:spChg chg="del mod">
          <ac:chgData name="Pavan Ganeshreddy Yeruva" userId="959639785ebf0a19" providerId="LiveId" clId="{5045A3BF-7C84-4EE5-9596-13F8F6765AB2}" dt="2024-05-06T00:43:25.121" v="149" actId="478"/>
          <ac:spMkLst>
            <pc:docMk/>
            <pc:sldMk cId="1036352358" sldId="274"/>
            <ac:spMk id="3" creationId="{13867C14-4B86-5AA6-93CD-C36891A8C3BE}"/>
          </ac:spMkLst>
        </pc:spChg>
        <pc:spChg chg="add mod">
          <ac:chgData name="Pavan Ganeshreddy Yeruva" userId="959639785ebf0a19" providerId="LiveId" clId="{5045A3BF-7C84-4EE5-9596-13F8F6765AB2}" dt="2024-05-06T00:44:08.896" v="156" actId="123"/>
          <ac:spMkLst>
            <pc:docMk/>
            <pc:sldMk cId="1036352358" sldId="274"/>
            <ac:spMk id="5" creationId="{F083F4FE-8095-AB1A-D94F-C370F2A55830}"/>
          </ac:spMkLst>
        </pc:spChg>
        <pc:picChg chg="add del mod">
          <ac:chgData name="Pavan Ganeshreddy Yeruva" userId="959639785ebf0a19" providerId="LiveId" clId="{5045A3BF-7C84-4EE5-9596-13F8F6765AB2}" dt="2024-05-06T00:52:29.366" v="162" actId="478"/>
          <ac:picMkLst>
            <pc:docMk/>
            <pc:sldMk cId="1036352358" sldId="274"/>
            <ac:picMk id="2050" creationId="{388885EB-2F19-B685-22CC-19ECC3A8751A}"/>
          </ac:picMkLst>
        </pc:picChg>
        <pc:picChg chg="add mod">
          <ac:chgData name="Pavan Ganeshreddy Yeruva" userId="959639785ebf0a19" providerId="LiveId" clId="{5045A3BF-7C84-4EE5-9596-13F8F6765AB2}" dt="2024-05-06T00:52:51.342" v="166" actId="14100"/>
          <ac:picMkLst>
            <pc:docMk/>
            <pc:sldMk cId="1036352358" sldId="274"/>
            <ac:picMk id="2052" creationId="{C34C32A9-5399-10EA-C082-ABBD2F764C57}"/>
          </ac:picMkLst>
        </pc:picChg>
      </pc:sldChg>
      <pc:sldChg chg="addSp delSp modSp new mod ord">
        <pc:chgData name="Pavan Ganeshreddy Yeruva" userId="959639785ebf0a19" providerId="LiveId" clId="{5045A3BF-7C84-4EE5-9596-13F8F6765AB2}" dt="2024-05-06T03:17:01.418" v="457" actId="1076"/>
        <pc:sldMkLst>
          <pc:docMk/>
          <pc:sldMk cId="1716723674" sldId="275"/>
        </pc:sldMkLst>
        <pc:spChg chg="mod">
          <ac:chgData name="Pavan Ganeshreddy Yeruva" userId="959639785ebf0a19" providerId="LiveId" clId="{5045A3BF-7C84-4EE5-9596-13F8F6765AB2}" dt="2024-05-06T00:54:37.817" v="284" actId="1037"/>
          <ac:spMkLst>
            <pc:docMk/>
            <pc:sldMk cId="1716723674" sldId="275"/>
            <ac:spMk id="2" creationId="{9683016A-CD76-2681-29CB-FE232B5DF756}"/>
          </ac:spMkLst>
        </pc:spChg>
        <pc:spChg chg="del">
          <ac:chgData name="Pavan Ganeshreddy Yeruva" userId="959639785ebf0a19" providerId="LiveId" clId="{5045A3BF-7C84-4EE5-9596-13F8F6765AB2}" dt="2024-05-06T00:55:35.071" v="285" actId="22"/>
          <ac:spMkLst>
            <pc:docMk/>
            <pc:sldMk cId="1716723674" sldId="275"/>
            <ac:spMk id="3" creationId="{D41A9C47-D1C8-3469-5B91-966808FA0F11}"/>
          </ac:spMkLst>
        </pc:spChg>
        <pc:spChg chg="add del mod">
          <ac:chgData name="Pavan Ganeshreddy Yeruva" userId="959639785ebf0a19" providerId="LiveId" clId="{5045A3BF-7C84-4EE5-9596-13F8F6765AB2}" dt="2024-05-06T03:16:46.413" v="453" actId="478"/>
          <ac:spMkLst>
            <pc:docMk/>
            <pc:sldMk cId="1716723674" sldId="275"/>
            <ac:spMk id="7" creationId="{0A091071-C846-D72A-25F1-DAC0CC1620D3}"/>
          </ac:spMkLst>
        </pc:spChg>
        <pc:picChg chg="add del mod ord modCrop">
          <ac:chgData name="Pavan Ganeshreddy Yeruva" userId="959639785ebf0a19" providerId="LiveId" clId="{5045A3BF-7C84-4EE5-9596-13F8F6765AB2}" dt="2024-05-06T03:16:16.852" v="448" actId="478"/>
          <ac:picMkLst>
            <pc:docMk/>
            <pc:sldMk cId="1716723674" sldId="275"/>
            <ac:picMk id="5" creationId="{28277438-8302-D550-980F-C107C4931BB7}"/>
          </ac:picMkLst>
        </pc:picChg>
        <pc:picChg chg="add mod modCrop">
          <ac:chgData name="Pavan Ganeshreddy Yeruva" userId="959639785ebf0a19" providerId="LiveId" clId="{5045A3BF-7C84-4EE5-9596-13F8F6765AB2}" dt="2024-05-06T03:17:01.418" v="457" actId="1076"/>
          <ac:picMkLst>
            <pc:docMk/>
            <pc:sldMk cId="1716723674" sldId="275"/>
            <ac:picMk id="9" creationId="{AC0A5C1B-9505-7568-FC29-8D17AF396DE8}"/>
          </ac:picMkLst>
        </pc:picChg>
      </pc:sldChg>
      <pc:sldChg chg="addSp delSp modSp new mod">
        <pc:chgData name="Pavan Ganeshreddy Yeruva" userId="959639785ebf0a19" providerId="LiveId" clId="{5045A3BF-7C84-4EE5-9596-13F8F6765AB2}" dt="2024-05-06T01:00:22.929" v="325" actId="123"/>
        <pc:sldMkLst>
          <pc:docMk/>
          <pc:sldMk cId="1855872905" sldId="276"/>
        </pc:sldMkLst>
        <pc:spChg chg="del mod">
          <ac:chgData name="Pavan Ganeshreddy Yeruva" userId="959639785ebf0a19" providerId="LiveId" clId="{5045A3BF-7C84-4EE5-9596-13F8F6765AB2}" dt="2024-05-06T00:59:25.430" v="294" actId="478"/>
          <ac:spMkLst>
            <pc:docMk/>
            <pc:sldMk cId="1855872905" sldId="276"/>
            <ac:spMk id="2" creationId="{96FFEA5F-53AC-02C8-1831-11263EF71BBF}"/>
          </ac:spMkLst>
        </pc:spChg>
        <pc:spChg chg="del mod">
          <ac:chgData name="Pavan Ganeshreddy Yeruva" userId="959639785ebf0a19" providerId="LiveId" clId="{5045A3BF-7C84-4EE5-9596-13F8F6765AB2}" dt="2024-05-06T00:59:28.817" v="296" actId="478"/>
          <ac:spMkLst>
            <pc:docMk/>
            <pc:sldMk cId="1855872905" sldId="276"/>
            <ac:spMk id="3" creationId="{DEF1AA5D-D0BA-61B2-2449-B5E351E1BB94}"/>
          </ac:spMkLst>
        </pc:spChg>
        <pc:spChg chg="add mod">
          <ac:chgData name="Pavan Ganeshreddy Yeruva" userId="959639785ebf0a19" providerId="LiveId" clId="{5045A3BF-7C84-4EE5-9596-13F8F6765AB2}" dt="2024-05-06T00:59:44.536" v="316" actId="27636"/>
          <ac:spMkLst>
            <pc:docMk/>
            <pc:sldMk cId="1855872905" sldId="276"/>
            <ac:spMk id="4" creationId="{20B5EF1C-D926-DDD8-A61E-DC4E023E904A}"/>
          </ac:spMkLst>
        </pc:spChg>
        <pc:spChg chg="add mod">
          <ac:chgData name="Pavan Ganeshreddy Yeruva" userId="959639785ebf0a19" providerId="LiveId" clId="{5045A3BF-7C84-4EE5-9596-13F8F6765AB2}" dt="2024-05-06T00:59:47.912" v="318"/>
          <ac:spMkLst>
            <pc:docMk/>
            <pc:sldMk cId="1855872905" sldId="276"/>
            <ac:spMk id="5" creationId="{01462BBB-0251-E67A-E503-FCD1DA8013E8}"/>
          </ac:spMkLst>
        </pc:spChg>
        <pc:spChg chg="add mod">
          <ac:chgData name="Pavan Ganeshreddy Yeruva" userId="959639785ebf0a19" providerId="LiveId" clId="{5045A3BF-7C84-4EE5-9596-13F8F6765AB2}" dt="2024-05-06T01:00:22.929" v="325" actId="123"/>
          <ac:spMkLst>
            <pc:docMk/>
            <pc:sldMk cId="1855872905" sldId="276"/>
            <ac:spMk id="7" creationId="{B50CDCCE-D6C9-AE6A-7590-36F6E9621E91}"/>
          </ac:spMkLst>
        </pc:spChg>
      </pc:sldChg>
      <pc:sldChg chg="addSp delSp modSp new mod">
        <pc:chgData name="Pavan Ganeshreddy Yeruva" userId="959639785ebf0a19" providerId="LiveId" clId="{5045A3BF-7C84-4EE5-9596-13F8F6765AB2}" dt="2024-05-06T01:33:17.832" v="446" actId="120"/>
        <pc:sldMkLst>
          <pc:docMk/>
          <pc:sldMk cId="2550495937" sldId="277"/>
        </pc:sldMkLst>
        <pc:spChg chg="mod">
          <ac:chgData name="Pavan Ganeshreddy Yeruva" userId="959639785ebf0a19" providerId="LiveId" clId="{5045A3BF-7C84-4EE5-9596-13F8F6765AB2}" dt="2024-05-06T01:03:03.480" v="396" actId="1037"/>
          <ac:spMkLst>
            <pc:docMk/>
            <pc:sldMk cId="2550495937" sldId="277"/>
            <ac:spMk id="2" creationId="{F5B41028-45A3-26C4-AE22-3A3059B530C2}"/>
          </ac:spMkLst>
        </pc:spChg>
        <pc:spChg chg="del mod">
          <ac:chgData name="Pavan Ganeshreddy Yeruva" userId="959639785ebf0a19" providerId="LiveId" clId="{5045A3BF-7C84-4EE5-9596-13F8F6765AB2}" dt="2024-05-06T01:03:35.596" v="398" actId="478"/>
          <ac:spMkLst>
            <pc:docMk/>
            <pc:sldMk cId="2550495937" sldId="277"/>
            <ac:spMk id="3" creationId="{9164ADFE-2FD7-3A2A-AD4B-3385F4FC9A47}"/>
          </ac:spMkLst>
        </pc:spChg>
        <pc:spChg chg="add mod">
          <ac:chgData name="Pavan Ganeshreddy Yeruva" userId="959639785ebf0a19" providerId="LiveId" clId="{5045A3BF-7C84-4EE5-9596-13F8F6765AB2}" dt="2024-05-06T01:33:17.832" v="446" actId="120"/>
          <ac:spMkLst>
            <pc:docMk/>
            <pc:sldMk cId="2550495937" sldId="277"/>
            <ac:spMk id="5" creationId="{BCA2AC9E-A472-D0AB-D98A-C4438A334669}"/>
          </ac:spMkLst>
        </pc:spChg>
      </pc:sldChg>
      <pc:sldChg chg="new del">
        <pc:chgData name="Pavan Ganeshreddy Yeruva" userId="959639785ebf0a19" providerId="LiveId" clId="{5045A3BF-7C84-4EE5-9596-13F8F6765AB2}" dt="2024-05-06T03:26:38.738" v="532" actId="47"/>
        <pc:sldMkLst>
          <pc:docMk/>
          <pc:sldMk cId="3748451179" sldId="278"/>
        </pc:sldMkLst>
      </pc:sldChg>
    </pc:docChg>
  </pc:docChgLst>
</pc:chgInfo>
</file>

<file path=ppt/media/image1.jpg>
</file>

<file path=ppt/media/image2.pn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5/5/2024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5/5/2024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5/5/2024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5/5/2024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5/5/2024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5/5/2024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5/5/2024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5/5/2024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5/5/2024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5/5/2024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5/5/2024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tutorialspoint.com/machine_learning_with_python/machine_learning_with_python_classification_algorithms_random_forest.html" TargetMode="External"/><Relationship Id="rId7" Type="http://schemas.openxmlformats.org/officeDocument/2006/relationships/hyperlink" Target="https://www.google.com/search?q=kaggle+datasets&amp;oq=kaggle&amp;aqs=chrome.2.69i60j69i57j%200i395i433j0i433j0j69i60l3.5155j1j7&amp;sourceid=chrome&amp;ie=UTF-8" TargetMode="External"/><Relationship Id="rId2" Type="http://schemas.openxmlformats.org/officeDocument/2006/relationships/hyperlink" Target="https://en.wikipedia.org/wiki/Random_forest" TargetMode="External"/><Relationship Id="rId1" Type="http://schemas.openxmlformats.org/officeDocument/2006/relationships/slideLayout" Target="../slideLayouts/slideLayout2.xml"/><Relationship Id="rId6" Type="http://schemas.openxmlformats.org/officeDocument/2006/relationships/hyperlink" Target="https://www.slideshare.net/Tech_MX/linear-regression-14155467" TargetMode="External"/><Relationship Id="rId5" Type="http://schemas.openxmlformats.org/officeDocument/2006/relationships/hyperlink" Target="https://www.cse.ust.hk/~rossiter/fyp/103_RO4_Final_201819.pdf" TargetMode="External"/><Relationship Id="rId4" Type="http://schemas.openxmlformats.org/officeDocument/2006/relationships/hyperlink" Target="https://github.com/prnvg/Stock-Price-Prediction"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kaggle.com/datasets/timoboz/tesla-stock-data-from-2010-to-2020"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US"/>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307869" y="4166756"/>
            <a:ext cx="5721835" cy="1349440"/>
          </a:xfrm>
        </p:spPr>
        <p:txBody>
          <a:bodyPr>
            <a:normAutofit fontScale="90000"/>
          </a:bodyPr>
          <a:lstStyle/>
          <a:p>
            <a:pPr algn="l"/>
            <a:r>
              <a:rPr lang="en-US" sz="3600" dirty="0">
                <a:solidFill>
                  <a:srgbClr val="FFFFFF"/>
                </a:solidFill>
              </a:rPr>
              <a:t>Tesla Stock Price Forecasting with Random Forest Analysis</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9096499" y="5419245"/>
            <a:ext cx="2469688" cy="787575"/>
          </a:xfrm>
        </p:spPr>
        <p:txBody>
          <a:bodyPr>
            <a:noAutofit/>
          </a:bodyPr>
          <a:lstStyle/>
          <a:p>
            <a:pPr lvl="0" algn="just"/>
            <a:r>
              <a:rPr lang="en-US" sz="1200" dirty="0">
                <a:solidFill>
                  <a:schemeClr val="bg1"/>
                </a:solidFill>
                <a:latin typeface="Walbaum Display" panose="02070503090703020303" pitchFamily="18" charset="0"/>
              </a:rPr>
              <a:t>By- </a:t>
            </a:r>
            <a:r>
              <a:rPr lang="en-US" sz="1200" dirty="0" err="1">
                <a:solidFill>
                  <a:schemeClr val="bg1"/>
                </a:solidFill>
                <a:latin typeface="Walbaum Display" panose="02070503090703020303" pitchFamily="18" charset="0"/>
              </a:rPr>
              <a:t>Sravya</a:t>
            </a:r>
            <a:r>
              <a:rPr lang="en-US" sz="1200" dirty="0">
                <a:solidFill>
                  <a:schemeClr val="bg1"/>
                </a:solidFill>
                <a:latin typeface="Walbaum Display" panose="02070503090703020303" pitchFamily="18" charset="0"/>
              </a:rPr>
              <a:t>. </a:t>
            </a:r>
            <a:r>
              <a:rPr lang="en-US" sz="1200" dirty="0" err="1">
                <a:solidFill>
                  <a:schemeClr val="bg1"/>
                </a:solidFill>
                <a:latin typeface="Walbaum Display" panose="02070503090703020303" pitchFamily="18" charset="0"/>
              </a:rPr>
              <a:t>Vemireddy</a:t>
            </a:r>
            <a:endParaRPr lang="en-US" sz="1200" dirty="0">
              <a:solidFill>
                <a:schemeClr val="bg1"/>
              </a:solidFill>
              <a:latin typeface="Walbaum Display" panose="02070503090703020303" pitchFamily="18" charset="0"/>
            </a:endParaRPr>
          </a:p>
          <a:p>
            <a:pPr lvl="0" algn="just"/>
            <a:r>
              <a:rPr lang="en-US" sz="1200" dirty="0">
                <a:solidFill>
                  <a:schemeClr val="bg1"/>
                </a:solidFill>
                <a:latin typeface="Walbaum Display" panose="02070503090703020303" pitchFamily="18" charset="0"/>
              </a:rPr>
              <a:t>         Pavan Ganesh Reddy. Yeruva</a:t>
            </a:r>
          </a:p>
          <a:p>
            <a:pPr lvl="0" algn="just"/>
            <a:r>
              <a:rPr lang="en-US" sz="1200" dirty="0">
                <a:solidFill>
                  <a:schemeClr val="bg1"/>
                </a:solidFill>
                <a:latin typeface="Walbaum Display" panose="02070503090703020303" pitchFamily="18" charset="0"/>
              </a:rPr>
              <a:t>         </a:t>
            </a:r>
            <a:r>
              <a:rPr lang="en-US" sz="1200" dirty="0" err="1">
                <a:solidFill>
                  <a:schemeClr val="bg1"/>
                </a:solidFill>
                <a:latin typeface="Walbaum Display" panose="02070503090703020303" pitchFamily="18" charset="0"/>
              </a:rPr>
              <a:t>Afrida</a:t>
            </a:r>
            <a:r>
              <a:rPr lang="en-US" sz="1200" dirty="0">
                <a:solidFill>
                  <a:schemeClr val="bg1"/>
                </a:solidFill>
                <a:latin typeface="Walbaum Display" panose="02070503090703020303" pitchFamily="18" charset="0"/>
              </a:rPr>
              <a:t> </a:t>
            </a:r>
            <a:r>
              <a:rPr lang="en-US" sz="1200" dirty="0" err="1">
                <a:solidFill>
                  <a:schemeClr val="bg1"/>
                </a:solidFill>
                <a:latin typeface="Walbaum Display" panose="02070503090703020303" pitchFamily="18" charset="0"/>
              </a:rPr>
              <a:t>Mehanaz</a:t>
            </a:r>
            <a:r>
              <a:rPr lang="en-US" sz="1200" dirty="0">
                <a:solidFill>
                  <a:schemeClr val="bg1"/>
                </a:solidFill>
                <a:latin typeface="Walbaum Display" panose="02070503090703020303" pitchFamily="18" charset="0"/>
              </a:rPr>
              <a:t>. Shaik	</a:t>
            </a:r>
          </a:p>
          <a:p>
            <a:pPr lvl="0" algn="just"/>
            <a:r>
              <a:rPr lang="en-US" sz="1200" dirty="0">
                <a:solidFill>
                  <a:schemeClr val="bg1"/>
                </a:solidFill>
                <a:latin typeface="Walbaum Display" panose="02070503090703020303" pitchFamily="18" charset="0"/>
              </a:rPr>
              <a:t>         </a:t>
            </a:r>
            <a:r>
              <a:rPr lang="en-US" sz="1200" dirty="0" err="1">
                <a:solidFill>
                  <a:schemeClr val="bg1"/>
                </a:solidFill>
                <a:latin typeface="Walbaum Display" panose="02070503090703020303" pitchFamily="18" charset="0"/>
              </a:rPr>
              <a:t>Kushwanth</a:t>
            </a:r>
            <a:r>
              <a:rPr lang="en-US" sz="1200" dirty="0">
                <a:solidFill>
                  <a:schemeClr val="bg1"/>
                </a:solidFill>
                <a:latin typeface="Walbaum Display" panose="02070503090703020303" pitchFamily="18" charset="0"/>
              </a:rPr>
              <a:t> Reddy. </a:t>
            </a:r>
            <a:r>
              <a:rPr lang="en-US" sz="1200" dirty="0" err="1">
                <a:solidFill>
                  <a:schemeClr val="bg1"/>
                </a:solidFill>
                <a:latin typeface="Walbaum Display" panose="02070503090703020303" pitchFamily="18" charset="0"/>
              </a:rPr>
              <a:t>Nomula</a:t>
            </a:r>
            <a:endParaRPr lang="en-US" sz="1200" dirty="0">
              <a:solidFill>
                <a:schemeClr val="bg1"/>
              </a:solidFill>
              <a:latin typeface="Walbaum Display" panose="02070503090703020303" pitchFamily="18" charset="0"/>
            </a:endParaRPr>
          </a:p>
          <a:p>
            <a:pPr algn="l">
              <a:spcAft>
                <a:spcPts val="600"/>
              </a:spcAft>
            </a:pPr>
            <a:endParaRPr lang="en-US" sz="12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0B5EF1C-D926-DDD8-A61E-DC4E023E904A}"/>
              </a:ext>
            </a:extLst>
          </p:cNvPr>
          <p:cNvSpPr>
            <a:spLocks noGrp="1"/>
          </p:cNvSpPr>
          <p:nvPr>
            <p:ph type="title"/>
          </p:nvPr>
        </p:nvSpPr>
        <p:spPr>
          <a:xfrm>
            <a:off x="1027211" y="305789"/>
            <a:ext cx="2185064" cy="507670"/>
          </a:xfrm>
        </p:spPr>
        <p:txBody>
          <a:bodyPr>
            <a:normAutofit/>
          </a:bodyPr>
          <a:lstStyle/>
          <a:p>
            <a:r>
              <a:rPr lang="en-US" sz="2500" b="1" dirty="0"/>
              <a:t>Conclusion :</a:t>
            </a:r>
          </a:p>
        </p:txBody>
      </p:sp>
      <p:sp>
        <p:nvSpPr>
          <p:cNvPr id="7" name="TextBox 6">
            <a:extLst>
              <a:ext uri="{FF2B5EF4-FFF2-40B4-BE49-F238E27FC236}">
                <a16:creationId xmlns:a16="http://schemas.microsoft.com/office/drawing/2014/main" id="{B50CDCCE-D6C9-AE6A-7590-36F6E9621E91}"/>
              </a:ext>
            </a:extLst>
          </p:cNvPr>
          <p:cNvSpPr txBox="1"/>
          <p:nvPr/>
        </p:nvSpPr>
        <p:spPr>
          <a:xfrm>
            <a:off x="1140025" y="813459"/>
            <a:ext cx="10295911" cy="4247317"/>
          </a:xfrm>
          <a:prstGeom prst="rect">
            <a:avLst/>
          </a:prstGeom>
          <a:noFill/>
        </p:spPr>
        <p:txBody>
          <a:bodyPr wrap="square">
            <a:spAutoFit/>
          </a:bodyPr>
          <a:lstStyle/>
          <a:p>
            <a:pPr algn="just"/>
            <a:r>
              <a:rPr lang="en-US" b="0" i="0" dirty="0">
                <a:effectLst/>
                <a:latin typeface="Söhne"/>
              </a:rPr>
              <a:t>In this study, our focus is on addressing the crucial real-world challenge of stock price prediction, particularly for companies like Tesla. We aim to leverage these predictions not only to facilitate the growth of the company itself but also to provide valuable insights for retail investors in the stock market. Through systematic efforts, we have developed a predictive system tailored specifically for forecasting Tesla's stock prices.</a:t>
            </a:r>
          </a:p>
          <a:p>
            <a:pPr algn="just"/>
            <a:r>
              <a:rPr lang="en-US" b="0" i="0" dirty="0">
                <a:effectLst/>
                <a:latin typeface="Söhne"/>
              </a:rPr>
              <a:t>Our approach involved studying and evaluating two machine learning algorithms, with a particular emphasis on Linear Regression. By conducting experiments on the TSLA stock price database, we assessed the performance of our system across various metrics. The results indicate that our designed system, especially when utilizing the Linear Regression algorithm, achieves appreciable accuracy in predicting Tesla's stock prices.</a:t>
            </a:r>
          </a:p>
          <a:p>
            <a:pPr algn="just"/>
            <a:r>
              <a:rPr lang="en-US" b="0" i="0" dirty="0">
                <a:effectLst/>
                <a:latin typeface="Söhne"/>
              </a:rPr>
              <a:t>Looking ahead, we envision extending our system and algorithms to predict stock prices for other companies beyond Tesla. Furthermore, there is potential for enhancing and automating stock market analysis and prediction processes, incorporating additional machine learning algorithms to improve accuracy and efficiency. Through ongoing research and development, our goal is to provide a robust and versatile solution for stock price analysis and prediction in the dynamic world of finance.</a:t>
            </a:r>
          </a:p>
        </p:txBody>
      </p:sp>
    </p:spTree>
    <p:extLst>
      <p:ext uri="{BB962C8B-B14F-4D97-AF65-F5344CB8AC3E}">
        <p14:creationId xmlns:p14="http://schemas.microsoft.com/office/powerpoint/2010/main" val="1855872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41028-45A3-26C4-AE22-3A3059B530C2}"/>
              </a:ext>
            </a:extLst>
          </p:cNvPr>
          <p:cNvSpPr>
            <a:spLocks noGrp="1"/>
          </p:cNvSpPr>
          <p:nvPr>
            <p:ph type="title"/>
          </p:nvPr>
        </p:nvSpPr>
        <p:spPr>
          <a:xfrm>
            <a:off x="1015336" y="282037"/>
            <a:ext cx="2018805" cy="472044"/>
          </a:xfrm>
        </p:spPr>
        <p:txBody>
          <a:bodyPr>
            <a:normAutofit/>
          </a:bodyPr>
          <a:lstStyle/>
          <a:p>
            <a:r>
              <a:rPr lang="en-US" sz="2500" b="1" dirty="0"/>
              <a:t>References :</a:t>
            </a:r>
          </a:p>
        </p:txBody>
      </p:sp>
      <p:sp>
        <p:nvSpPr>
          <p:cNvPr id="5" name="TextBox 4">
            <a:extLst>
              <a:ext uri="{FF2B5EF4-FFF2-40B4-BE49-F238E27FC236}">
                <a16:creationId xmlns:a16="http://schemas.microsoft.com/office/drawing/2014/main" id="{BCA2AC9E-A472-D0AB-D98A-C4438A334669}"/>
              </a:ext>
            </a:extLst>
          </p:cNvPr>
          <p:cNvSpPr txBox="1"/>
          <p:nvPr/>
        </p:nvSpPr>
        <p:spPr>
          <a:xfrm>
            <a:off x="1240971" y="1121136"/>
            <a:ext cx="10836234" cy="3693319"/>
          </a:xfrm>
          <a:prstGeom prst="rect">
            <a:avLst/>
          </a:prstGeom>
          <a:noFill/>
        </p:spPr>
        <p:txBody>
          <a:bodyPr wrap="square">
            <a:spAutoFit/>
          </a:bodyPr>
          <a:lstStyle/>
          <a:p>
            <a:pPr marL="342900" indent="-342900" algn="just">
              <a:buFont typeface="+mj-lt"/>
              <a:buAutoNum type="arabicPeriod"/>
            </a:pPr>
            <a:r>
              <a:rPr lang="en-US" dirty="0">
                <a:hlinkClick r:id="rId2"/>
              </a:rPr>
              <a:t>https://en.wikipedia.org/wiki/Random_forest</a:t>
            </a:r>
            <a:endParaRPr lang="en-US" dirty="0"/>
          </a:p>
          <a:p>
            <a:pPr marL="342900" indent="-342900" algn="just">
              <a:buFont typeface="+mj-lt"/>
              <a:buAutoNum type="arabicPeriod"/>
            </a:pPr>
            <a:endParaRPr lang="en-US" dirty="0"/>
          </a:p>
          <a:p>
            <a:pPr marL="342900" indent="-342900" algn="just">
              <a:buFont typeface="+mj-lt"/>
              <a:buAutoNum type="arabicPeriod"/>
            </a:pPr>
            <a:r>
              <a:rPr lang="en-US" dirty="0">
                <a:hlinkClick r:id="rId3"/>
              </a:rPr>
              <a:t>https://www.tutorialspoint.com/machine_learning_with_python/machine_learning_with_python_classification_algorithms_random_forest.html</a:t>
            </a:r>
            <a:endParaRPr lang="en-US" dirty="0"/>
          </a:p>
          <a:p>
            <a:pPr marL="342900" indent="-342900" algn="just">
              <a:buFont typeface="+mj-lt"/>
              <a:buAutoNum type="arabicPeriod"/>
            </a:pPr>
            <a:endParaRPr lang="en-US" dirty="0"/>
          </a:p>
          <a:p>
            <a:pPr marL="342900" indent="-342900" algn="just">
              <a:buFont typeface="+mj-lt"/>
              <a:buAutoNum type="arabicPeriod"/>
            </a:pPr>
            <a:r>
              <a:rPr lang="en-US" dirty="0">
                <a:hlinkClick r:id="rId4"/>
              </a:rPr>
              <a:t>https://github.com/prnvg/Stock-Price-Prediction</a:t>
            </a:r>
            <a:endParaRPr lang="en-US" dirty="0"/>
          </a:p>
          <a:p>
            <a:pPr marL="342900" indent="-342900" algn="just">
              <a:buFont typeface="+mj-lt"/>
              <a:buAutoNum type="arabicPeriod"/>
            </a:pPr>
            <a:endParaRPr lang="en-US" dirty="0"/>
          </a:p>
          <a:p>
            <a:pPr marL="342900" indent="-342900" algn="just">
              <a:buFont typeface="+mj-lt"/>
              <a:buAutoNum type="arabicPeriod"/>
            </a:pPr>
            <a:r>
              <a:rPr lang="en-US" dirty="0">
                <a:hlinkClick r:id="rId5"/>
              </a:rPr>
              <a:t>https://www.cse.ust.hk/~rossiter/fyp/103_RO4_Final_201819.pdf</a:t>
            </a:r>
            <a:endParaRPr lang="en-US" dirty="0"/>
          </a:p>
          <a:p>
            <a:pPr marL="342900" indent="-342900" algn="just">
              <a:buFont typeface="+mj-lt"/>
              <a:buAutoNum type="arabicPeriod"/>
            </a:pPr>
            <a:endParaRPr lang="en-US" dirty="0"/>
          </a:p>
          <a:p>
            <a:pPr marL="342900" indent="-342900" algn="just">
              <a:buFont typeface="+mj-lt"/>
              <a:buAutoNum type="arabicPeriod"/>
            </a:pPr>
            <a:r>
              <a:rPr lang="en-US" dirty="0">
                <a:hlinkClick r:id="rId6"/>
              </a:rPr>
              <a:t>https://www.slideshare.net/Tech_MX/linear-regression-14155467</a:t>
            </a:r>
            <a:endParaRPr lang="en-US" dirty="0"/>
          </a:p>
          <a:p>
            <a:pPr marL="342900" indent="-342900" algn="just">
              <a:buFont typeface="+mj-lt"/>
              <a:buAutoNum type="arabicPeriod"/>
            </a:pPr>
            <a:endParaRPr lang="en-US" dirty="0"/>
          </a:p>
          <a:p>
            <a:pPr marL="342900" indent="-342900">
              <a:buFont typeface="+mj-lt"/>
              <a:buAutoNum type="arabicPeriod"/>
            </a:pPr>
            <a:r>
              <a:rPr lang="en-US" dirty="0">
                <a:hlinkClick r:id="rId7"/>
              </a:rPr>
              <a:t>https://www.google.com/search?q=kaggle+datasets&amp;oq=kaggle&amp;aqs=chrome.2.69i60j69i57j 0i395i433j0i433j0j69i60l3.5155j1j7&amp;sourceid=</a:t>
            </a:r>
            <a:r>
              <a:rPr lang="en-US" dirty="0" err="1">
                <a:hlinkClick r:id="rId7"/>
              </a:rPr>
              <a:t>chrome&amp;ie</a:t>
            </a:r>
            <a:r>
              <a:rPr lang="en-US" dirty="0">
                <a:hlinkClick r:id="rId7"/>
              </a:rPr>
              <a:t>=UTF-8</a:t>
            </a:r>
            <a:endParaRPr lang="en-US" dirty="0"/>
          </a:p>
        </p:txBody>
      </p:sp>
    </p:spTree>
    <p:extLst>
      <p:ext uri="{BB962C8B-B14F-4D97-AF65-F5344CB8AC3E}">
        <p14:creationId xmlns:p14="http://schemas.microsoft.com/office/powerpoint/2010/main" val="25504959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E8F38A9-7D5A-1FBD-F114-420B93F73827}"/>
              </a:ext>
            </a:extLst>
          </p:cNvPr>
          <p:cNvSpPr txBox="1"/>
          <p:nvPr/>
        </p:nvSpPr>
        <p:spPr>
          <a:xfrm>
            <a:off x="878775" y="70446"/>
            <a:ext cx="7077694" cy="6709529"/>
          </a:xfrm>
          <a:prstGeom prst="rect">
            <a:avLst/>
          </a:prstGeom>
          <a:noFill/>
        </p:spPr>
        <p:txBody>
          <a:bodyPr wrap="square">
            <a:spAutoFit/>
          </a:bodyPr>
          <a:lstStyle/>
          <a:p>
            <a:r>
              <a:rPr lang="en-US" sz="2500" b="1" dirty="0"/>
              <a:t>Abstract:</a:t>
            </a:r>
          </a:p>
          <a:p>
            <a:endParaRPr lang="en-US" dirty="0"/>
          </a:p>
          <a:p>
            <a:pPr algn="just"/>
            <a:r>
              <a:rPr lang="en-US" dirty="0"/>
              <a:t>The project aims to empower retail investors in navigating the complexities of the stock market by leveraging the Random Forest machine learning algorithm. Through an in-depth exploration of Random Forest, the focus remains on utilizing OHLC (open-high-low-close) data specifically for Tesla stock over a span of Ten years. By narrowing the discussion to topics directly related to understanding Random Forest, the aim is to provide clear and actionable insights for retail investors without overwhelming them with unrelated information.</a:t>
            </a:r>
          </a:p>
          <a:p>
            <a:pPr algn="just"/>
            <a:endParaRPr lang="en-US" dirty="0"/>
          </a:p>
          <a:p>
            <a:pPr algn="just"/>
            <a:r>
              <a:rPr lang="en-US" dirty="0"/>
              <a:t>Familiarity with concepts such as mean squared error and R-Squared statistics can enhance comprehension, but it's not a prerequisite for understanding the core concepts explored in this project. Instead, the emphasis is placed on unraveling the intricacies of Random Forest and its application in stock market analysis, ensuring that retail investors can grasp the fundamentals and make informed decisions.</a:t>
            </a:r>
          </a:p>
          <a:p>
            <a:pPr algn="just"/>
            <a:endParaRPr lang="en-US" dirty="0"/>
          </a:p>
          <a:p>
            <a:pPr algn="just"/>
            <a:r>
              <a:rPr lang="en-US" sz="1500" dirty="0"/>
              <a:t>**No prediction is 100% accurate. Therefore, the upper bound and lower bound of the stock prices will be displayed to illustrate the trading range the investors should be looking at.</a:t>
            </a:r>
          </a:p>
          <a:p>
            <a:endParaRPr lang="en-US" dirty="0"/>
          </a:p>
          <a:p>
            <a:r>
              <a:rPr lang="en-US" dirty="0"/>
              <a:t> Keywords: Random forest, Machine learning, Mean squared error, </a:t>
            </a:r>
          </a:p>
          <a:p>
            <a:r>
              <a:rPr lang="en-US" dirty="0"/>
              <a:t>		   R-squared statistics, Tesla stock</a:t>
            </a:r>
          </a:p>
        </p:txBody>
      </p:sp>
      <p:pic>
        <p:nvPicPr>
          <p:cNvPr id="1026" name="Picture 2" descr="Tesla, Inc. - Wikipedia">
            <a:extLst>
              <a:ext uri="{FF2B5EF4-FFF2-40B4-BE49-F238E27FC236}">
                <a16:creationId xmlns:a16="http://schemas.microsoft.com/office/drawing/2014/main" id="{8819F80A-BDA2-F63C-BB5C-1F19FF833F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02412" y="1055766"/>
            <a:ext cx="3502602" cy="4520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27127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42A72F1-66F1-CBF1-777F-E4344FA44EFC}"/>
              </a:ext>
            </a:extLst>
          </p:cNvPr>
          <p:cNvSpPr txBox="1"/>
          <p:nvPr/>
        </p:nvSpPr>
        <p:spPr>
          <a:xfrm>
            <a:off x="819398" y="0"/>
            <a:ext cx="10960924" cy="6848029"/>
          </a:xfrm>
          <a:prstGeom prst="rect">
            <a:avLst/>
          </a:prstGeom>
          <a:noFill/>
        </p:spPr>
        <p:txBody>
          <a:bodyPr wrap="square">
            <a:spAutoFit/>
          </a:bodyPr>
          <a:lstStyle/>
          <a:p>
            <a:pPr algn="l"/>
            <a:endParaRPr lang="en-US" b="0" i="0" dirty="0">
              <a:effectLst/>
              <a:latin typeface="+mj-lt"/>
            </a:endParaRPr>
          </a:p>
          <a:p>
            <a:pPr algn="l"/>
            <a:r>
              <a:rPr lang="en-US" sz="2500" b="1" dirty="0">
                <a:latin typeface="+mj-lt"/>
              </a:rPr>
              <a:t>Introduction:</a:t>
            </a:r>
          </a:p>
          <a:p>
            <a:pPr algn="l"/>
            <a:endParaRPr lang="en-US" b="0" i="0" dirty="0">
              <a:effectLst/>
              <a:latin typeface="+mj-lt"/>
            </a:endParaRPr>
          </a:p>
          <a:p>
            <a:pPr algn="just"/>
            <a:r>
              <a:rPr lang="en-US" b="0" i="0" dirty="0">
                <a:effectLst/>
                <a:latin typeface="+mj-lt"/>
              </a:rPr>
              <a:t>Stock price prediction involves forecasting the future value of a company's stock based on various financial factors. A successful prediction can yield significant profits for investors. One key reason for utilizing the Random Forest algorithm in this project is its ability to analyze conditions through decision trees, selecting essential attributes that have the most impact on the problem, thus enabling more accurate predictions.</a:t>
            </a:r>
          </a:p>
          <a:p>
            <a:pPr algn="just"/>
            <a:endParaRPr lang="en-US" b="0" i="0" dirty="0">
              <a:effectLst/>
              <a:latin typeface="+mj-lt"/>
            </a:endParaRPr>
          </a:p>
          <a:p>
            <a:pPr algn="just"/>
            <a:r>
              <a:rPr lang="en-US" b="0" i="0" dirty="0">
                <a:effectLst/>
                <a:latin typeface="+mj-lt"/>
              </a:rPr>
              <a:t>Introduction to Machine Learning :</a:t>
            </a:r>
          </a:p>
          <a:p>
            <a:pPr algn="just"/>
            <a:r>
              <a:rPr lang="en-US" b="0" i="0" dirty="0">
                <a:effectLst/>
                <a:latin typeface="+mj-lt"/>
              </a:rPr>
              <a:t>Machine Learning (ML) is a discipline that teaches machines to learn from data without explicit programming. It encompasses mathematical principles and computer science techniques. In ML, machines are trained on specific datasets to make predictions or classifications on new data. For instance, training a computer with thousands of pictures of cats and other animals enables it to accurately classify new images. ML algorithms are specialized tools used for training and predicting values from datasets, with numerous algorithms available for different tasks.</a:t>
            </a:r>
          </a:p>
          <a:p>
            <a:pPr algn="just"/>
            <a:endParaRPr lang="en-US" b="0" i="0" dirty="0">
              <a:effectLst/>
              <a:latin typeface="+mj-lt"/>
            </a:endParaRPr>
          </a:p>
          <a:p>
            <a:pPr algn="just"/>
            <a:r>
              <a:rPr lang="en-US" b="0" i="0" dirty="0">
                <a:effectLst/>
                <a:latin typeface="+mj-lt"/>
              </a:rPr>
              <a:t>Introduction to Random Forest :</a:t>
            </a:r>
          </a:p>
          <a:p>
            <a:pPr algn="just"/>
            <a:r>
              <a:rPr lang="en-US" b="0" i="0" dirty="0">
                <a:effectLst/>
                <a:latin typeface="+mj-lt"/>
              </a:rPr>
              <a:t>Random Forest is a machine learning algorithm based on decision trees. It constructs multiple decision trees using a technique called Bagging. Each decision tree is trained on a random subset of the training dataset. This randomness ensures that errors in each model are uncorrelated. By averaging predictions from multiple models, Random Forest effectively utilizes information from the entire dataset. The main concept behind Random Forests is to create numerous decision trees from random subsets of data, ensuring coverage of the entire dataset. These subsets are then used to generate multiple predictions, enhancing the robustness of the model.</a:t>
            </a:r>
          </a:p>
        </p:txBody>
      </p:sp>
    </p:spTree>
    <p:extLst>
      <p:ext uri="{BB962C8B-B14F-4D97-AF65-F5344CB8AC3E}">
        <p14:creationId xmlns:p14="http://schemas.microsoft.com/office/powerpoint/2010/main" val="42131291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7FAC5-7A19-51AD-5CC2-2F6D97444313}"/>
              </a:ext>
            </a:extLst>
          </p:cNvPr>
          <p:cNvSpPr>
            <a:spLocks noGrp="1"/>
          </p:cNvSpPr>
          <p:nvPr>
            <p:ph type="title"/>
          </p:nvPr>
        </p:nvSpPr>
        <p:spPr>
          <a:xfrm>
            <a:off x="908461" y="644235"/>
            <a:ext cx="2381003" cy="721426"/>
          </a:xfrm>
        </p:spPr>
        <p:txBody>
          <a:bodyPr>
            <a:normAutofit/>
          </a:bodyPr>
          <a:lstStyle/>
          <a:p>
            <a:r>
              <a:rPr lang="en-US" sz="2500" b="1" dirty="0"/>
              <a:t>Dataset</a:t>
            </a:r>
            <a:r>
              <a:rPr lang="en-US" sz="2500" dirty="0"/>
              <a:t> : </a:t>
            </a:r>
          </a:p>
        </p:txBody>
      </p:sp>
      <p:sp>
        <p:nvSpPr>
          <p:cNvPr id="5" name="TextBox 4">
            <a:extLst>
              <a:ext uri="{FF2B5EF4-FFF2-40B4-BE49-F238E27FC236}">
                <a16:creationId xmlns:a16="http://schemas.microsoft.com/office/drawing/2014/main" id="{C6483ECB-9D61-2714-C72C-49F712F67431}"/>
              </a:ext>
            </a:extLst>
          </p:cNvPr>
          <p:cNvSpPr txBox="1"/>
          <p:nvPr/>
        </p:nvSpPr>
        <p:spPr>
          <a:xfrm>
            <a:off x="1056904" y="1321082"/>
            <a:ext cx="11026239" cy="2031325"/>
          </a:xfrm>
          <a:prstGeom prst="rect">
            <a:avLst/>
          </a:prstGeom>
          <a:noFill/>
        </p:spPr>
        <p:txBody>
          <a:bodyPr wrap="square">
            <a:spAutoFit/>
          </a:bodyPr>
          <a:lstStyle/>
          <a:p>
            <a:pPr algn="just"/>
            <a:r>
              <a:rPr lang="en-US" dirty="0"/>
              <a:t>In our pursuit of designing a predictive system for stock price forecasting, we accessed a comprehensive dataset sourced from </a:t>
            </a:r>
            <a:r>
              <a:rPr lang="en-US" dirty="0" err="1"/>
              <a:t>GreeksforGreeks</a:t>
            </a:r>
            <a:r>
              <a:rPr lang="en-US" dirty="0"/>
              <a:t> spanning the years 2010 to 2020. This dataset provides a rich repository of historical stock market data, offering insights into the dynamic and evolving trends within the financial landscape. By leveraging this extensive dataset, we aimed to capture the nuances and fluctuations in stock prices over the past decade, laying the groundwork for robust analysis and prediction. The inclusion of data from </a:t>
            </a:r>
            <a:r>
              <a:rPr lang="en-US" dirty="0" err="1"/>
              <a:t>GreeksforGreeks</a:t>
            </a:r>
            <a:r>
              <a:rPr lang="en-US" dirty="0"/>
              <a:t> ensures the integrity and reliability of our research, empowering us to make informed decisions and draw meaningful conclusions regarding stock price movements and trends.</a:t>
            </a:r>
          </a:p>
        </p:txBody>
      </p:sp>
      <p:sp>
        <p:nvSpPr>
          <p:cNvPr id="7" name="TextBox 6">
            <a:extLst>
              <a:ext uri="{FF2B5EF4-FFF2-40B4-BE49-F238E27FC236}">
                <a16:creationId xmlns:a16="http://schemas.microsoft.com/office/drawing/2014/main" id="{97281829-D649-1284-497F-32EAE1BA528D}"/>
              </a:ext>
            </a:extLst>
          </p:cNvPr>
          <p:cNvSpPr txBox="1"/>
          <p:nvPr/>
        </p:nvSpPr>
        <p:spPr>
          <a:xfrm>
            <a:off x="1056904" y="3701537"/>
            <a:ext cx="9535886" cy="369332"/>
          </a:xfrm>
          <a:prstGeom prst="rect">
            <a:avLst/>
          </a:prstGeom>
          <a:noFill/>
        </p:spPr>
        <p:txBody>
          <a:bodyPr wrap="square">
            <a:spAutoFit/>
          </a:bodyPr>
          <a:lstStyle/>
          <a:p>
            <a:r>
              <a:rPr lang="en-US" dirty="0"/>
              <a:t>Data Set LINK:- </a:t>
            </a:r>
            <a:r>
              <a:rPr lang="en-US" dirty="0">
                <a:hlinkClick r:id="rId2"/>
              </a:rPr>
              <a:t>https://www.kaggle.com/datasets/timoboz/tesla-stock-data-from-2010-to-2020</a:t>
            </a:r>
            <a:endParaRPr lang="en-US" dirty="0"/>
          </a:p>
        </p:txBody>
      </p:sp>
      <p:pic>
        <p:nvPicPr>
          <p:cNvPr id="11" name="Picture 10" descr="A graph on a piece of paper&#10;&#10;Description automatically generated">
            <a:extLst>
              <a:ext uri="{FF2B5EF4-FFF2-40B4-BE49-F238E27FC236}">
                <a16:creationId xmlns:a16="http://schemas.microsoft.com/office/drawing/2014/main" id="{94F442D6-F780-119B-57F5-FC6B75CB6E9A}"/>
              </a:ext>
            </a:extLst>
          </p:cNvPr>
          <p:cNvPicPr>
            <a:picLocks noChangeAspect="1"/>
          </p:cNvPicPr>
          <p:nvPr/>
        </p:nvPicPr>
        <p:blipFill rotWithShape="1">
          <a:blip r:embed="rId3"/>
          <a:srcRect r="7115" b="15829"/>
          <a:stretch/>
        </p:blipFill>
        <p:spPr>
          <a:xfrm>
            <a:off x="6454239" y="2500861"/>
            <a:ext cx="5791201" cy="4357139"/>
          </a:xfrm>
          <a:prstGeom prst="rect">
            <a:avLst/>
          </a:prstGeom>
        </p:spPr>
      </p:pic>
    </p:spTree>
    <p:extLst>
      <p:ext uri="{BB962C8B-B14F-4D97-AF65-F5344CB8AC3E}">
        <p14:creationId xmlns:p14="http://schemas.microsoft.com/office/powerpoint/2010/main" val="1884844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39A93-84EC-81E7-B377-077E815A4FB6}"/>
              </a:ext>
            </a:extLst>
          </p:cNvPr>
          <p:cNvSpPr>
            <a:spLocks noGrp="1"/>
          </p:cNvSpPr>
          <p:nvPr>
            <p:ph type="title"/>
          </p:nvPr>
        </p:nvSpPr>
        <p:spPr>
          <a:xfrm>
            <a:off x="807522" y="424543"/>
            <a:ext cx="9601200" cy="525483"/>
          </a:xfrm>
        </p:spPr>
        <p:txBody>
          <a:bodyPr>
            <a:normAutofit/>
          </a:bodyPr>
          <a:lstStyle/>
          <a:p>
            <a:r>
              <a:rPr lang="en-US" sz="2500" b="1" dirty="0"/>
              <a:t>Literature Review</a:t>
            </a:r>
          </a:p>
        </p:txBody>
      </p:sp>
      <p:sp>
        <p:nvSpPr>
          <p:cNvPr id="5" name="TextBox 4">
            <a:extLst>
              <a:ext uri="{FF2B5EF4-FFF2-40B4-BE49-F238E27FC236}">
                <a16:creationId xmlns:a16="http://schemas.microsoft.com/office/drawing/2014/main" id="{E4468B70-ABFE-1376-097A-B711ED30E420}"/>
              </a:ext>
            </a:extLst>
          </p:cNvPr>
          <p:cNvSpPr txBox="1"/>
          <p:nvPr/>
        </p:nvSpPr>
        <p:spPr>
          <a:xfrm>
            <a:off x="682832" y="1331162"/>
            <a:ext cx="11449792" cy="5355312"/>
          </a:xfrm>
          <a:prstGeom prst="rect">
            <a:avLst/>
          </a:prstGeom>
          <a:noFill/>
        </p:spPr>
        <p:txBody>
          <a:bodyPr wrap="square">
            <a:spAutoFit/>
          </a:bodyPr>
          <a:lstStyle/>
          <a:p>
            <a:pPr algn="just"/>
            <a:r>
              <a:rPr lang="en-US" dirty="0"/>
              <a:t>The success trajectory of companies like Facebook and Google compared to others such as Yahoo and Tata Nano has prompted a quest to understand the pivotal role stock prices play in a company's growth. Recognizing the potential for significant success through accurate stock price predictions, a system is envisioned to forecast favorable market releases. The foundation for this endeavor lies in research such as the paper titled "Machine Learning in Stock Price Trend Forecasting" by Y. Dai and Y. Zhang from Stanford University. This study incorporates parameters like PE ratios, PX Volume, PX EBITDA, ten-day instability, fifty-day moving average, among others, to predict next-day and long-term stock prices. Various machine learning algorithms, including logistic regression, Gaussian Discriminant Analysis, Quadratic Discriminant Analysis, and Support Vector Machines (SVM), are applied. Analysis reveals Quadratic Discriminant Analysis leads in short-term predictions with 58.2% accuracy, while SVM excels in long-term forecasts with 79.3% accuracy over a 44-day window. Notably, accuracy improves with increased features.</a:t>
            </a:r>
          </a:p>
          <a:p>
            <a:pPr algn="just"/>
            <a:endParaRPr lang="en-US" dirty="0"/>
          </a:p>
          <a:p>
            <a:pPr algn="just"/>
            <a:r>
              <a:rPr lang="en-US" dirty="0"/>
              <a:t>Similarly, the research paper "Predicting the Movement of Stock Indexes and Stocks Using Trend Deterministic Data Preparation &amp; Machine Learning Strategies" by J. Patel, S. Shah, and P. Thakkar explores technical indicators and forecasting models to predict stock price movements. Ten signals of technical indicators like SMA, EMA, momentum, stochastic SK, MACD, RSI, etc., are employed, with forecasting models including ANN, SVM, Random Forest, and Naive Bayesian. Random Forest demonstrates exceptional efficiency with an 83.56% accuracy rate. Moreover, researchers demonstrate the efficacy of evolutionary algorithms in producing superior neural network models compared to conventional methods.</a:t>
            </a:r>
          </a:p>
        </p:txBody>
      </p:sp>
    </p:spTree>
    <p:extLst>
      <p:ext uri="{BB962C8B-B14F-4D97-AF65-F5344CB8AC3E}">
        <p14:creationId xmlns:p14="http://schemas.microsoft.com/office/powerpoint/2010/main" val="966271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1FC338-2C3B-175F-182C-6DD15F865E66}"/>
              </a:ext>
            </a:extLst>
          </p:cNvPr>
          <p:cNvSpPr txBox="1"/>
          <p:nvPr/>
        </p:nvSpPr>
        <p:spPr>
          <a:xfrm>
            <a:off x="908463" y="282544"/>
            <a:ext cx="11133116" cy="4247317"/>
          </a:xfrm>
          <a:prstGeom prst="rect">
            <a:avLst/>
          </a:prstGeom>
          <a:noFill/>
        </p:spPr>
        <p:txBody>
          <a:bodyPr wrap="square">
            <a:spAutoFit/>
          </a:bodyPr>
          <a:lstStyle/>
          <a:p>
            <a:pPr algn="just"/>
            <a:r>
              <a:rPr lang="en-US" dirty="0"/>
              <a:t>Furthermore, a study conducted in 2017 highlights the emergence of image separation in neural networks. The process involves iterative refinement of simulated models through parameter adjustments, resulting in significant advancements in model performance. This research underscores the potential of leveraging computational power to enhance machine learning capabilities, ultimately laying the groundwork for democratic learning through automated machine learning (</a:t>
            </a:r>
            <a:r>
              <a:rPr lang="en-US" dirty="0" err="1"/>
              <a:t>AutoML</a:t>
            </a:r>
            <a:r>
              <a:rPr lang="en-US" dirty="0"/>
              <a:t>).</a:t>
            </a:r>
          </a:p>
          <a:p>
            <a:pPr algn="just"/>
            <a:endParaRPr lang="en-US" dirty="0"/>
          </a:p>
          <a:p>
            <a:pPr algn="just"/>
            <a:r>
              <a:rPr lang="en-US" dirty="0"/>
              <a:t>In addressing the prediction of next-day stock prices, the system design prioritizes robustness and efficiency. Each model configuration is systematically tested using pairs of design and input options, expediting the testing process. Key inputs include historical datasets of stock prices and daily % changes, along with moving averages to identify market trends. Predictions are made iteratively, forecasting stock prices for subsequent days based on historical data and technical analysis principles.</a:t>
            </a:r>
          </a:p>
          <a:p>
            <a:pPr algn="just"/>
            <a:endParaRPr lang="en-US" dirty="0"/>
          </a:p>
          <a:p>
            <a:pPr algn="just"/>
            <a:r>
              <a:rPr lang="en-US" dirty="0"/>
              <a:t>Through meticulous analysis and methodological advancements, the project endeavors to provide robust and reliable stock price predictions, empowering investors with actionable insights and enhancing decision-making processes in the financial markets.</a:t>
            </a:r>
          </a:p>
        </p:txBody>
      </p:sp>
    </p:spTree>
    <p:extLst>
      <p:ext uri="{BB962C8B-B14F-4D97-AF65-F5344CB8AC3E}">
        <p14:creationId xmlns:p14="http://schemas.microsoft.com/office/powerpoint/2010/main" val="13376102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C4379-C136-9568-DF29-4E4882C91CD1}"/>
              </a:ext>
            </a:extLst>
          </p:cNvPr>
          <p:cNvSpPr>
            <a:spLocks noGrp="1"/>
          </p:cNvSpPr>
          <p:nvPr>
            <p:ph type="title"/>
          </p:nvPr>
        </p:nvSpPr>
        <p:spPr>
          <a:xfrm>
            <a:off x="765958" y="353292"/>
            <a:ext cx="2173185" cy="495795"/>
          </a:xfrm>
        </p:spPr>
        <p:txBody>
          <a:bodyPr>
            <a:normAutofit/>
          </a:bodyPr>
          <a:lstStyle/>
          <a:p>
            <a:r>
              <a:rPr lang="en-US" sz="2500" b="1" dirty="0"/>
              <a:t>Methodology :</a:t>
            </a:r>
          </a:p>
        </p:txBody>
      </p:sp>
      <p:sp>
        <p:nvSpPr>
          <p:cNvPr id="5" name="TextBox 4">
            <a:extLst>
              <a:ext uri="{FF2B5EF4-FFF2-40B4-BE49-F238E27FC236}">
                <a16:creationId xmlns:a16="http://schemas.microsoft.com/office/drawing/2014/main" id="{BFAEA20C-23B7-5145-54DF-25FC7F384220}"/>
              </a:ext>
            </a:extLst>
          </p:cNvPr>
          <p:cNvSpPr txBox="1"/>
          <p:nvPr/>
        </p:nvSpPr>
        <p:spPr>
          <a:xfrm>
            <a:off x="682836" y="864220"/>
            <a:ext cx="11364686" cy="5632311"/>
          </a:xfrm>
          <a:prstGeom prst="rect">
            <a:avLst/>
          </a:prstGeom>
          <a:noFill/>
        </p:spPr>
        <p:txBody>
          <a:bodyPr wrap="square">
            <a:spAutoFit/>
          </a:bodyPr>
          <a:lstStyle/>
          <a:p>
            <a:pPr algn="just">
              <a:buFont typeface="+mj-lt"/>
              <a:buAutoNum type="arabicPeriod"/>
            </a:pPr>
            <a:r>
              <a:rPr lang="en-US" b="1" i="0" dirty="0">
                <a:effectLst/>
                <a:latin typeface="Söhne"/>
              </a:rPr>
              <a:t>Data Acquisition:</a:t>
            </a:r>
            <a:endParaRPr lang="en-US" b="0" i="0" dirty="0">
              <a:effectLst/>
              <a:latin typeface="Söhne"/>
            </a:endParaRPr>
          </a:p>
          <a:p>
            <a:pPr marL="742950" lvl="1" indent="-285750" algn="just">
              <a:buFont typeface="+mj-lt"/>
              <a:buAutoNum type="arabicPeriod"/>
            </a:pPr>
            <a:r>
              <a:rPr lang="en-US" b="0" i="0" dirty="0">
                <a:effectLst/>
                <a:latin typeface="Söhne"/>
              </a:rPr>
              <a:t>The process begins with obtaining historical stock data for Tesla from a reliable third-party data provider. This data typically includes OHLC (open-high-low-close) prices, trading volume, and other relevant financial indicators.</a:t>
            </a:r>
          </a:p>
          <a:p>
            <a:pPr algn="just">
              <a:buFont typeface="+mj-lt"/>
              <a:buAutoNum type="arabicPeriod"/>
            </a:pPr>
            <a:r>
              <a:rPr lang="en-US" b="1" i="0" dirty="0">
                <a:effectLst/>
                <a:latin typeface="Söhne"/>
              </a:rPr>
              <a:t>Data Preprocessing:</a:t>
            </a:r>
            <a:endParaRPr lang="en-US" b="0" i="0" dirty="0">
              <a:effectLst/>
              <a:latin typeface="Söhne"/>
            </a:endParaRPr>
          </a:p>
          <a:p>
            <a:pPr marL="742950" lvl="1" indent="-285750" algn="just">
              <a:buFont typeface="+mj-lt"/>
              <a:buAutoNum type="arabicPeriod"/>
            </a:pPr>
            <a:r>
              <a:rPr lang="en-US" b="0" i="0" dirty="0">
                <a:effectLst/>
                <a:latin typeface="Söhne"/>
              </a:rPr>
              <a:t>Before building the model, the acquired data undergoes preprocessing to ensure its quality and suitability for analysis. This involves tasks such as handling missing values, scaling features, and possibly encoding categorical variables.</a:t>
            </a:r>
          </a:p>
          <a:p>
            <a:pPr algn="just">
              <a:buFont typeface="+mj-lt"/>
              <a:buAutoNum type="arabicPeriod"/>
            </a:pPr>
            <a:r>
              <a:rPr lang="en-US" b="1" i="0" dirty="0">
                <a:effectLst/>
                <a:latin typeface="Söhne"/>
              </a:rPr>
              <a:t>Feature Selection:</a:t>
            </a:r>
            <a:endParaRPr lang="en-US" b="0" i="0" dirty="0">
              <a:effectLst/>
              <a:latin typeface="Söhne"/>
            </a:endParaRPr>
          </a:p>
          <a:p>
            <a:pPr marL="742950" lvl="1" indent="-285750" algn="just">
              <a:buFont typeface="+mj-lt"/>
              <a:buAutoNum type="arabicPeriod"/>
            </a:pPr>
            <a:r>
              <a:rPr lang="en-US" b="0" i="0" dirty="0">
                <a:effectLst/>
                <a:latin typeface="Söhne"/>
              </a:rPr>
              <a:t>Relevant features are selected from the dataset based on their potential impact on stock price movements. These features may include past stock prices, trading volume, technical indicators, and sentiment analysis from news articles or social media.</a:t>
            </a:r>
          </a:p>
          <a:p>
            <a:pPr algn="just">
              <a:buFont typeface="+mj-lt"/>
              <a:buAutoNum type="arabicPeriod"/>
            </a:pPr>
            <a:r>
              <a:rPr lang="en-US" b="1" i="0" dirty="0">
                <a:effectLst/>
                <a:latin typeface="Söhne"/>
              </a:rPr>
              <a:t>Model Building:</a:t>
            </a:r>
            <a:endParaRPr lang="en-US" b="0" i="0" dirty="0">
              <a:effectLst/>
              <a:latin typeface="Söhne"/>
            </a:endParaRPr>
          </a:p>
          <a:p>
            <a:pPr marL="742950" lvl="1" indent="-285750" algn="just">
              <a:buFont typeface="+mj-lt"/>
              <a:buAutoNum type="arabicPeriod"/>
            </a:pPr>
            <a:r>
              <a:rPr lang="en-US" b="0" i="0" dirty="0">
                <a:effectLst/>
                <a:latin typeface="Söhne"/>
              </a:rPr>
              <a:t>The selected features are used to train the Random Forest algorithm. Random Forest is chosen for its ability to handle large datasets, nonlinear relationships, and feature importance analysis. Decision trees are the fundamental building blocks of the Random Forest model.</a:t>
            </a:r>
          </a:p>
          <a:p>
            <a:pPr algn="just">
              <a:buFont typeface="+mj-lt"/>
              <a:buAutoNum type="arabicPeriod"/>
            </a:pPr>
            <a:r>
              <a:rPr lang="en-US" b="1" i="0" dirty="0">
                <a:effectLst/>
                <a:latin typeface="Söhne"/>
              </a:rPr>
              <a:t>Training the Random Forest Model:</a:t>
            </a:r>
            <a:endParaRPr lang="en-US" b="0" i="0" dirty="0">
              <a:effectLst/>
              <a:latin typeface="Söhne"/>
            </a:endParaRPr>
          </a:p>
          <a:p>
            <a:pPr marL="742950" lvl="1" indent="-285750" algn="just">
              <a:buFont typeface="+mj-lt"/>
              <a:buAutoNum type="arabicPeriod"/>
            </a:pPr>
            <a:r>
              <a:rPr lang="en-US" b="0" i="0" dirty="0">
                <a:effectLst/>
                <a:latin typeface="Söhne"/>
              </a:rPr>
              <a:t>The Random Forest model is trained on historical stock data. During training, the algorithm learns patterns and relationships between input features and corresponding stock prices. Multiple decision trees are constructed using bootstrapped subsets of the training data.</a:t>
            </a:r>
          </a:p>
        </p:txBody>
      </p:sp>
    </p:spTree>
    <p:extLst>
      <p:ext uri="{BB962C8B-B14F-4D97-AF65-F5344CB8AC3E}">
        <p14:creationId xmlns:p14="http://schemas.microsoft.com/office/powerpoint/2010/main" val="24753951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083F4FE-8095-AB1A-D94F-C370F2A55830}"/>
              </a:ext>
            </a:extLst>
          </p:cNvPr>
          <p:cNvSpPr txBox="1"/>
          <p:nvPr/>
        </p:nvSpPr>
        <p:spPr>
          <a:xfrm>
            <a:off x="944088" y="58847"/>
            <a:ext cx="11247912" cy="4247317"/>
          </a:xfrm>
          <a:prstGeom prst="rect">
            <a:avLst/>
          </a:prstGeom>
          <a:noFill/>
        </p:spPr>
        <p:txBody>
          <a:bodyPr wrap="square">
            <a:spAutoFit/>
          </a:bodyPr>
          <a:lstStyle/>
          <a:p>
            <a:pPr marL="342900" indent="-342900" algn="just">
              <a:buFont typeface="+mj-lt"/>
              <a:buAutoNum type="arabicPeriod" startAt="6"/>
            </a:pPr>
            <a:r>
              <a:rPr lang="en-US" b="1" i="0" dirty="0">
                <a:effectLst/>
                <a:latin typeface="Söhne"/>
              </a:rPr>
              <a:t>Hyperparameter Tuning:</a:t>
            </a:r>
            <a:endParaRPr lang="en-US" b="0" i="0" dirty="0">
              <a:effectLst/>
              <a:latin typeface="Söhne"/>
            </a:endParaRPr>
          </a:p>
          <a:p>
            <a:pPr marL="800100" lvl="1" indent="-342900" algn="just">
              <a:buFont typeface="+mj-lt"/>
              <a:buAutoNum type="arabicPeriod" startAt="6"/>
            </a:pPr>
            <a:r>
              <a:rPr lang="en-US" b="0" i="0" dirty="0">
                <a:effectLst/>
                <a:latin typeface="Söhne"/>
              </a:rPr>
              <a:t>Hyperparameters of the Random Forest model, such as the number of trees in the forest and the maximum depth of each tree, are tuned to optimize model performance. This process is typically done using techniques like cross-validation.</a:t>
            </a:r>
          </a:p>
          <a:p>
            <a:pPr marL="342900" indent="-342900" algn="just">
              <a:buFont typeface="+mj-lt"/>
              <a:buAutoNum type="arabicPeriod" startAt="6"/>
            </a:pPr>
            <a:r>
              <a:rPr lang="en-US" b="1" i="0" dirty="0">
                <a:effectLst/>
                <a:latin typeface="Söhne"/>
              </a:rPr>
              <a:t>Model Evaluation:</a:t>
            </a:r>
            <a:endParaRPr lang="en-US" b="0" i="0" dirty="0">
              <a:effectLst/>
              <a:latin typeface="Söhne"/>
            </a:endParaRPr>
          </a:p>
          <a:p>
            <a:pPr marL="800100" lvl="1" indent="-342900" algn="just">
              <a:buFont typeface="+mj-lt"/>
              <a:buAutoNum type="arabicPeriod" startAt="6"/>
            </a:pPr>
            <a:r>
              <a:rPr lang="en-US" b="0" i="0" dirty="0">
                <a:effectLst/>
                <a:latin typeface="Söhne"/>
              </a:rPr>
              <a:t>Once trained, the Random Forest model is evaluated using validation data to assess its performance. Metrics such as Mean Absolute Error (MAE), Mean Squared Error (MSE), and R-squared are commonly used to evaluate the accuracy and reliability of the model's predictions.</a:t>
            </a:r>
          </a:p>
          <a:p>
            <a:pPr marL="342900" indent="-342900" algn="just">
              <a:buFont typeface="+mj-lt"/>
              <a:buAutoNum type="arabicPeriod" startAt="6"/>
            </a:pPr>
            <a:r>
              <a:rPr lang="en-US" b="1" i="0" dirty="0">
                <a:effectLst/>
                <a:latin typeface="Söhne"/>
              </a:rPr>
              <a:t>Making Predictions:</a:t>
            </a:r>
            <a:endParaRPr lang="en-US" b="0" i="0" dirty="0">
              <a:effectLst/>
              <a:latin typeface="Söhne"/>
            </a:endParaRPr>
          </a:p>
          <a:p>
            <a:pPr marL="800100" lvl="1" indent="-342900" algn="just">
              <a:buFont typeface="+mj-lt"/>
              <a:buAutoNum type="arabicPeriod" startAt="6"/>
            </a:pPr>
            <a:r>
              <a:rPr lang="en-US" b="0" i="0" dirty="0">
                <a:effectLst/>
                <a:latin typeface="Söhne"/>
              </a:rPr>
              <a:t>After the model is trained and evaluated, it is ready to make predictions on new, unseen data. For Tesla stock price forecasting, the model utilizes recent market data to generate predictions for future stock prices.</a:t>
            </a:r>
          </a:p>
          <a:p>
            <a:pPr marL="342900" indent="-342900" algn="just">
              <a:buFont typeface="+mj-lt"/>
              <a:buAutoNum type="arabicPeriod" startAt="6"/>
            </a:pPr>
            <a:r>
              <a:rPr lang="en-US" b="1" i="0" dirty="0">
                <a:effectLst/>
                <a:latin typeface="Söhne"/>
              </a:rPr>
              <a:t>Monitoring and Iteration:</a:t>
            </a:r>
            <a:endParaRPr lang="en-US" b="0" i="0" dirty="0">
              <a:effectLst/>
              <a:latin typeface="Söhne"/>
            </a:endParaRPr>
          </a:p>
          <a:p>
            <a:pPr marL="800100" lvl="1" indent="-342900" algn="just">
              <a:buFont typeface="+mj-lt"/>
              <a:buAutoNum type="arabicPeriod" startAt="6"/>
            </a:pPr>
            <a:r>
              <a:rPr lang="en-US" b="0" i="0" dirty="0">
                <a:effectLst/>
                <a:latin typeface="Söhne"/>
              </a:rPr>
              <a:t>The forecasting process is an ongoing endeavor, requiring continuous monitoring and refinement. As new data becomes available and market conditions change, the model may need to be updated or retrained to maintain its accuracy and effectiveness.</a:t>
            </a:r>
          </a:p>
        </p:txBody>
      </p:sp>
      <p:pic>
        <p:nvPicPr>
          <p:cNvPr id="2052" name="Picture 4" descr="Stock Market Prediction Using Machine Learning">
            <a:extLst>
              <a:ext uri="{FF2B5EF4-FFF2-40B4-BE49-F238E27FC236}">
                <a16:creationId xmlns:a16="http://schemas.microsoft.com/office/drawing/2014/main" id="{C34C32A9-5399-10EA-C082-ABBD2F764C5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4632" y="4209803"/>
            <a:ext cx="11247912" cy="2589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6352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3016A-CD76-2681-29CB-FE232B5DF756}"/>
              </a:ext>
            </a:extLst>
          </p:cNvPr>
          <p:cNvSpPr>
            <a:spLocks noGrp="1"/>
          </p:cNvSpPr>
          <p:nvPr>
            <p:ph type="title"/>
          </p:nvPr>
        </p:nvSpPr>
        <p:spPr>
          <a:xfrm>
            <a:off x="1027211" y="305789"/>
            <a:ext cx="1235034" cy="507670"/>
          </a:xfrm>
        </p:spPr>
        <p:txBody>
          <a:bodyPr>
            <a:normAutofit/>
          </a:bodyPr>
          <a:lstStyle/>
          <a:p>
            <a:r>
              <a:rPr lang="en-US" sz="2500" b="1" dirty="0"/>
              <a:t>Result :</a:t>
            </a:r>
          </a:p>
        </p:txBody>
      </p:sp>
      <p:pic>
        <p:nvPicPr>
          <p:cNvPr id="9" name="Picture 8">
            <a:extLst>
              <a:ext uri="{FF2B5EF4-FFF2-40B4-BE49-F238E27FC236}">
                <a16:creationId xmlns:a16="http://schemas.microsoft.com/office/drawing/2014/main" id="{AC0A5C1B-9505-7568-FC29-8D17AF396DE8}"/>
              </a:ext>
            </a:extLst>
          </p:cNvPr>
          <p:cNvPicPr>
            <a:picLocks noChangeAspect="1"/>
          </p:cNvPicPr>
          <p:nvPr/>
        </p:nvPicPr>
        <p:blipFill rotWithShape="1">
          <a:blip r:embed="rId2"/>
          <a:srcRect l="6295" t="29783" r="43867" b="16104"/>
          <a:stretch/>
        </p:blipFill>
        <p:spPr>
          <a:xfrm>
            <a:off x="1971303" y="813459"/>
            <a:ext cx="8110847" cy="5504104"/>
          </a:xfrm>
          <a:prstGeom prst="rect">
            <a:avLst/>
          </a:prstGeom>
        </p:spPr>
      </p:pic>
    </p:spTree>
    <p:extLst>
      <p:ext uri="{BB962C8B-B14F-4D97-AF65-F5344CB8AC3E}">
        <p14:creationId xmlns:p14="http://schemas.microsoft.com/office/powerpoint/2010/main" val="171672367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784</TotalTime>
  <Words>1881</Words>
  <Application>Microsoft Office PowerPoint</Application>
  <PresentationFormat>Widescreen</PresentationFormat>
  <Paragraphs>73</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Franklin Gothic Book</vt:lpstr>
      <vt:lpstr>Söhne</vt:lpstr>
      <vt:lpstr>Walbaum Display</vt:lpstr>
      <vt:lpstr>Crop</vt:lpstr>
      <vt:lpstr>Tesla Stock Price Forecasting with Random Forest Analysis</vt:lpstr>
      <vt:lpstr>PowerPoint Presentation</vt:lpstr>
      <vt:lpstr>PowerPoint Presentation</vt:lpstr>
      <vt:lpstr>Dataset : </vt:lpstr>
      <vt:lpstr>Literature Review</vt:lpstr>
      <vt:lpstr>PowerPoint Presentation</vt:lpstr>
      <vt:lpstr>Methodology :</vt:lpstr>
      <vt:lpstr>PowerPoint Presentation</vt:lpstr>
      <vt:lpstr>Result :</vt:lpstr>
      <vt:lpstr>Conclusion :</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Tesla Stock Price Forecasting with Random Forest Analysis</dc:title>
  <dc:creator>Pavan Ganeshreddy</dc:creator>
  <cp:lastModifiedBy>Pavan Ganeshreddy</cp:lastModifiedBy>
  <cp:revision>1</cp:revision>
  <dcterms:created xsi:type="dcterms:W3CDTF">2024-05-05T14:35:30Z</dcterms:created>
  <dcterms:modified xsi:type="dcterms:W3CDTF">2024-05-06T03:40:02Z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